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6"/>
    <p:restoredTop sz="94651"/>
  </p:normalViewPr>
  <p:slideViewPr>
    <p:cSldViewPr snapToGrid="0" snapToObjects="1">
      <p:cViewPr varScale="1">
        <p:scale>
          <a:sx n="74" d="100"/>
          <a:sy n="74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06FFD1-CB64-C248-BA6A-2EDBB39A59AD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C9915-9AD1-8F44-AD09-53F891A503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200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14BE4-D48C-4B27-890B-0EDD02D81E77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315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7289ECF-65ED-C249-AAFE-EF78D84FD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4217EAAC-43F2-E544-B562-D2895496A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692F147A-7718-F544-9970-F559B76F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C753FAA2-074F-BD41-A326-0769838B7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2716784E-8BD1-8142-86E4-2B71062E0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332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1DF59C1-F50D-F543-9C57-CC05C66F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86B812C6-90A0-214D-A90C-3627FF433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68DF7305-D1B0-2B40-A050-4E4E2FF79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04FE167E-A95B-4A44-B0FA-EE98579C0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966423F-8C50-3047-BB22-8AC6CFC98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19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18F171D-C640-A245-AEA5-6372DD676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25C38A75-09D2-3E47-B478-09B712999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36011DB3-C449-9C44-9A1D-F139AF20F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0AFF0C2-A948-1840-A5E9-77B236052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F65048C-3219-1C47-A638-256D4C953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9054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B6590BE-4B42-0A42-B511-BB0823DD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21CDA59-E3F1-1243-99A6-492215A7F7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67855427-18DC-3449-9289-CFF2D759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FD14C61B-29CB-004D-9AF0-463B0EFF7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98EDC2A8-478E-2143-9658-EB1A6A109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5B49A0EE-CE65-CB48-BC9E-621709ABC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480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3013EA3-A9CD-584B-930C-4CC5C5449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787A9C87-CE99-8D4D-8D3A-EAF3E9134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D985A501-9BC1-574B-8DB2-675A0B6C5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99F813EB-AD2B-AA4A-851F-D909A4632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E307D08A-F14D-FE49-8500-ABE69E159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9F7DA881-3575-5643-B7C1-E450DFD3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C3859F9A-0284-E641-B495-B4DAD9389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BB79D7A1-80D9-0747-A1E3-D5B36599E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323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746EC88-76CC-CA43-988A-86A3E2796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4AF13388-DDAA-484D-8D82-303A717F9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B88CCC7C-DF25-5648-B079-7A5AE8E8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208468F-9E4C-CA45-BA55-2D058A6FA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2253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7DC36907-6823-F143-83A9-70B16B568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42DCE0F2-F31D-2A42-833D-8EA6D7A22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F6EA1CCE-DC7F-3A43-8CA2-C7F9BAACB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199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38AA5BF-8200-A74E-A0C4-E3010173D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7B30BB1-67B2-6D4A-A3FE-A91307433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6C1BB812-76E4-8C47-9579-BDA0146FA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6DC91E24-B6D4-3648-A9CF-D1764BD5C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95C546BE-4236-8A4A-9566-9B972232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83E9F3EA-281A-1C4A-9D3E-D3FF6BA9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606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601AAB7-A4FB-8346-A944-8D0DA0A1C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FBAF78FE-987B-2744-9D25-0303FE83F3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260536CF-4460-DD4F-9235-51CD58119A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D6BF2F0E-5969-0547-B41B-66425EF2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030D46A1-83F4-FC4B-AC25-2B1E53E61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A9B59361-8C3B-A547-86BD-5F257ABC8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1328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5FAD2C9-901F-024A-A9E2-740F454B4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274ABB2D-3F11-F444-9D20-6816D196B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3D5EF754-B222-A844-8E9F-D26BAC451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7702B79-AF54-8345-8A2A-A9F19F163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9D9E3B1E-96EF-3D48-9509-5C4AF0F1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87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F21647FF-0E95-4549-914C-F50FFD208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6F4B085F-BB44-9C4E-8BDE-076BDDA39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483F18C-BEC0-C244-B503-491988DFB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2409C07-FE31-B148-84BE-29876D8B0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CD382F22-B1B6-7641-AE53-4C9F327E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6564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3E51A7C9-C6BD-C745-AB6D-C97CB949C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5E7627C5-33FC-3B48-B67F-0AB961B8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DF50E27D-73E0-F449-9DC5-6E1160D2D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69FAE-10AA-324A-91C7-CEDE32FCCAF7}" type="datetimeFigureOut">
              <a:rPr lang="cs-CZ" smtClean="0"/>
              <a:t>14.10.2020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89DD2B1A-2558-F94D-8B4F-C0F331BAC0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9F66596-9256-5846-97C9-45BA45E29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2E462-4138-1548-A5FA-C5AC27A5B1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24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EB2D241-5305-8E4D-9923-9AD2FFDE9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479675"/>
          </a:xfrm>
        </p:spPr>
        <p:txBody>
          <a:bodyPr>
            <a:normAutofit fontScale="90000"/>
          </a:bodyPr>
          <a:lstStyle/>
          <a:p>
            <a:r>
              <a:rPr lang="cs-CZ" dirty="0"/>
              <a:t>Projekt </a:t>
            </a:r>
            <a:r>
              <a:rPr lang="cs-CZ" dirty="0" smtClean="0"/>
              <a:t>– </a:t>
            </a:r>
            <a:br>
              <a:rPr lang="cs-CZ" dirty="0" smtClean="0"/>
            </a:br>
            <a:r>
              <a:rPr lang="cs-CZ" dirty="0" smtClean="0"/>
              <a:t>rekonstrukce objektu 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SANDRA</a:t>
            </a:r>
            <a:endParaRPr lang="cs-CZ" b="1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C41DD4F8-D988-5947-88B3-287F75B94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8848"/>
            <a:ext cx="9144000" cy="758952"/>
          </a:xfrm>
        </p:spPr>
        <p:txBody>
          <a:bodyPr/>
          <a:lstStyle/>
          <a:p>
            <a:r>
              <a:rPr lang="cs-CZ" dirty="0"/>
              <a:t>Nad Opatovem </a:t>
            </a:r>
            <a:r>
              <a:rPr lang="cs-CZ" dirty="0" smtClean="0"/>
              <a:t>2140/2</a:t>
            </a:r>
            <a:r>
              <a:rPr lang="cs-CZ" dirty="0"/>
              <a:t>, Praha </a:t>
            </a:r>
            <a:r>
              <a:rPr lang="cs-CZ" dirty="0" smtClean="0"/>
              <a:t>11 - Chodov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478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Fotografie objektu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169" y="1916832"/>
            <a:ext cx="4379979" cy="328498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688" y="1916832"/>
            <a:ext cx="4379979" cy="3284984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752751" y="5331678"/>
            <a:ext cx="2260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Exteriér – objekt A + C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7670830" y="5331678"/>
            <a:ext cx="1908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Exteriér – </a:t>
            </a:r>
            <a:r>
              <a:rPr lang="cs-CZ" dirty="0" smtClean="0"/>
              <a:t>objekt B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271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52DD0E1-A49F-2440-BD1E-3EDE450E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10896"/>
            <a:ext cx="10544492" cy="53022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/>
              <a:t>P</a:t>
            </a:r>
            <a:r>
              <a:rPr lang="cs-CZ" sz="4000" b="1" dirty="0"/>
              <a:t>říprava projektu - </a:t>
            </a:r>
            <a:r>
              <a:rPr lang="cs-CZ" sz="4000" b="1" dirty="0" smtClean="0"/>
              <a:t>časová </a:t>
            </a:r>
            <a:r>
              <a:rPr lang="cs-CZ" sz="4000" b="1" dirty="0"/>
              <a:t>posloupnost 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93601D25-3224-9E43-8D3F-88AEFD99F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69264"/>
            <a:ext cx="10544492" cy="5486401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/>
              <a:t>26.2.2014 – Vyhlášení soutěže na </a:t>
            </a:r>
            <a:r>
              <a:rPr lang="cs-CZ" sz="2200" dirty="0" smtClean="0"/>
              <a:t>projektovou dokumentaci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21.5.2014 </a:t>
            </a:r>
            <a:r>
              <a:rPr lang="cs-CZ" sz="2200" dirty="0"/>
              <a:t>– Podpis smlouvy na </a:t>
            </a:r>
            <a:r>
              <a:rPr lang="cs-CZ" sz="2200" dirty="0" smtClean="0"/>
              <a:t>projektovou dokumentaci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Květen </a:t>
            </a:r>
            <a:r>
              <a:rPr lang="cs-CZ" sz="2200" dirty="0"/>
              <a:t>2015 – Zamítnutí žádosti stavebního povolení na změnu užívání na </a:t>
            </a:r>
            <a:r>
              <a:rPr lang="cs-CZ" sz="2200" dirty="0" smtClean="0"/>
              <a:t>byty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Únor </a:t>
            </a:r>
            <a:r>
              <a:rPr lang="cs-CZ" sz="2200" dirty="0"/>
              <a:t>2017 – Dokončení revize </a:t>
            </a:r>
            <a:r>
              <a:rPr lang="cs-CZ" sz="2200" dirty="0" smtClean="0"/>
              <a:t>projektové </a:t>
            </a:r>
            <a:r>
              <a:rPr lang="cs-CZ" sz="2200" dirty="0"/>
              <a:t>dokumentace bez rekolaudace na </a:t>
            </a:r>
            <a:r>
              <a:rPr lang="cs-CZ" sz="2200" dirty="0" smtClean="0"/>
              <a:t>byty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28.12.2017 </a:t>
            </a:r>
            <a:r>
              <a:rPr lang="cs-CZ" sz="2200" dirty="0"/>
              <a:t>– Vydání stavebního povolení na rekonstrukci Interiérů </a:t>
            </a:r>
            <a:endParaRPr lang="cs-CZ" sz="22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29.1.2018 </a:t>
            </a:r>
            <a:r>
              <a:rPr lang="cs-CZ" sz="2200" dirty="0"/>
              <a:t>– </a:t>
            </a:r>
            <a:r>
              <a:rPr lang="cs-CZ" sz="2200" dirty="0" smtClean="0"/>
              <a:t>Nabytí právní moci ROZHODNUTÍ - Stavebního povolení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Únor </a:t>
            </a:r>
            <a:r>
              <a:rPr lang="cs-CZ" sz="2200" dirty="0"/>
              <a:t>2018 – Vydána revize </a:t>
            </a:r>
            <a:r>
              <a:rPr lang="cs-CZ" sz="2200" dirty="0" smtClean="0"/>
              <a:t>prováděcí </a:t>
            </a:r>
            <a:r>
              <a:rPr lang="cs-CZ" sz="2200" dirty="0"/>
              <a:t>dokumentace stavby dle vydaného stavebního </a:t>
            </a:r>
            <a:r>
              <a:rPr lang="cs-CZ" sz="2200" dirty="0" smtClean="0"/>
              <a:t>povolení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400" dirty="0" smtClean="0"/>
              <a:t>03.9.2018 </a:t>
            </a:r>
            <a:r>
              <a:rPr lang="cs-CZ" sz="2200" dirty="0" smtClean="0"/>
              <a:t> </a:t>
            </a:r>
            <a:r>
              <a:rPr lang="cs-CZ" sz="2200" dirty="0"/>
              <a:t>– Zveřejněna soutěž na dodavatele </a:t>
            </a:r>
            <a:r>
              <a:rPr lang="cs-CZ" sz="2200" dirty="0" smtClean="0"/>
              <a:t>stavebních prací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12.4.2019 </a:t>
            </a:r>
            <a:r>
              <a:rPr lang="cs-CZ" sz="2200" dirty="0"/>
              <a:t>– Podpis smlouvy s </a:t>
            </a:r>
            <a:r>
              <a:rPr lang="cs-CZ" sz="2200" dirty="0" smtClean="0"/>
              <a:t>generálním </a:t>
            </a:r>
            <a:r>
              <a:rPr lang="cs-CZ" sz="2200" dirty="0"/>
              <a:t>zhotovitelem </a:t>
            </a:r>
            <a:r>
              <a:rPr lang="cs-CZ" sz="2200" dirty="0" smtClean="0"/>
              <a:t>stavby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7.6.2019 </a:t>
            </a:r>
            <a:r>
              <a:rPr lang="cs-CZ" sz="2200" dirty="0"/>
              <a:t>– Předání staveniště </a:t>
            </a:r>
            <a:r>
              <a:rPr lang="cs-CZ" sz="2200" dirty="0" smtClean="0"/>
              <a:t>generálnímu </a:t>
            </a:r>
            <a:r>
              <a:rPr lang="cs-CZ" sz="2200" dirty="0"/>
              <a:t>zhotoviteli a zahájení </a:t>
            </a:r>
            <a:r>
              <a:rPr lang="cs-CZ" sz="2200" dirty="0" smtClean="0"/>
              <a:t>stavby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20.8.2019 </a:t>
            </a:r>
            <a:r>
              <a:rPr lang="cs-CZ" sz="2200" dirty="0"/>
              <a:t>– Generální zhotovitel zaslal starostovi MČ dopis o skutečném stavu na </a:t>
            </a:r>
            <a:r>
              <a:rPr lang="cs-CZ" sz="2200" dirty="0" smtClean="0"/>
              <a:t>stavbě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200" dirty="0" smtClean="0"/>
              <a:t>03.03.2020 </a:t>
            </a:r>
            <a:r>
              <a:rPr lang="cs-CZ" sz="2200" dirty="0"/>
              <a:t>– Starosta MČ zasílá zhotoviteli výzvu k pokračování ve stavebních </a:t>
            </a:r>
            <a:r>
              <a:rPr lang="cs-CZ" sz="2200" dirty="0" smtClean="0"/>
              <a:t>pracích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60958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xmlns="" id="{ED1449E6-113D-F84B-83F3-C9FF2DEE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99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/>
              <a:t>Změnová řízení - </a:t>
            </a:r>
            <a:r>
              <a:rPr lang="cs-CZ" sz="4000" b="1" dirty="0" smtClean="0"/>
              <a:t>objektivní důvody</a:t>
            </a:r>
            <a:endParaRPr lang="cs-CZ" sz="4000" b="1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C2A0B516-924A-444E-9B98-60FF3247E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0432"/>
            <a:ext cx="10515600" cy="500653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200" dirty="0"/>
              <a:t>Původní zadání s předpokládanou </a:t>
            </a:r>
            <a:r>
              <a:rPr lang="cs-CZ" sz="2200" dirty="0" smtClean="0"/>
              <a:t>investicí max. </a:t>
            </a:r>
            <a:r>
              <a:rPr lang="cs-CZ" sz="2200" dirty="0"/>
              <a:t>do 30 mil. </a:t>
            </a:r>
            <a:r>
              <a:rPr lang="cs-CZ" sz="2200" dirty="0" smtClean="0"/>
              <a:t>Kč </a:t>
            </a:r>
            <a:r>
              <a:rPr lang="cs-CZ" sz="2200" dirty="0"/>
              <a:t>bez DPH a tomu odpovídající rozsah zadání pro zpracování projektové dokumentace v roce </a:t>
            </a:r>
            <a:r>
              <a:rPr lang="cs-CZ" sz="2200" dirty="0" smtClean="0"/>
              <a:t>2014.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200" dirty="0" err="1" smtClean="0"/>
              <a:t>Zastropování</a:t>
            </a:r>
            <a:r>
              <a:rPr lang="cs-CZ" sz="2200" dirty="0" smtClean="0"/>
              <a:t> </a:t>
            </a:r>
            <a:r>
              <a:rPr lang="cs-CZ" sz="2200" dirty="0"/>
              <a:t>projektových </a:t>
            </a:r>
            <a:r>
              <a:rPr lang="cs-CZ" sz="2200" dirty="0" smtClean="0"/>
              <a:t>prací </a:t>
            </a:r>
            <a:r>
              <a:rPr lang="cs-CZ" sz="2200" dirty="0"/>
              <a:t>včetně stavebních průzkumů na nedostatečné částce </a:t>
            </a:r>
            <a:r>
              <a:rPr lang="cs-CZ" sz="2200" dirty="0" smtClean="0"/>
              <a:t/>
            </a:r>
            <a:br>
              <a:rPr lang="cs-CZ" sz="2200" dirty="0" smtClean="0"/>
            </a:br>
            <a:r>
              <a:rPr lang="cs-CZ" sz="2200" dirty="0" smtClean="0"/>
              <a:t>1,9 </a:t>
            </a:r>
            <a:r>
              <a:rPr lang="cs-CZ" sz="2200" dirty="0"/>
              <a:t>mil Kč bez </a:t>
            </a:r>
            <a:r>
              <a:rPr lang="cs-CZ" sz="2200" dirty="0" smtClean="0"/>
              <a:t>DPH.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200" dirty="0" smtClean="0"/>
              <a:t>Provádění </a:t>
            </a:r>
            <a:r>
              <a:rPr lang="cs-CZ" sz="2200" dirty="0"/>
              <a:t>stavebních průzkumů za plného provozu budovy bez možnosti provedení sond v klíčových stavebně konstrukčních částech </a:t>
            </a:r>
            <a:r>
              <a:rPr lang="cs-CZ" sz="2200" dirty="0" smtClean="0"/>
              <a:t>objektu.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200" dirty="0" smtClean="0"/>
              <a:t>Omezení </a:t>
            </a:r>
            <a:r>
              <a:rPr lang="cs-CZ" sz="2200" dirty="0"/>
              <a:t>rekonstrukce ze strany zadavatele na část budovy bez logických souvislostí na rozvody ZTI a </a:t>
            </a:r>
            <a:r>
              <a:rPr lang="cs-CZ" sz="2200" dirty="0" smtClean="0"/>
              <a:t>Elektro.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200" dirty="0" smtClean="0"/>
              <a:t>Zadání </a:t>
            </a:r>
            <a:r>
              <a:rPr lang="cs-CZ" sz="2200" dirty="0"/>
              <a:t>p</a:t>
            </a:r>
            <a:r>
              <a:rPr lang="cs-CZ" sz="2200" dirty="0" smtClean="0"/>
              <a:t>rojektové </a:t>
            </a:r>
            <a:r>
              <a:rPr lang="cs-CZ" sz="2200" dirty="0"/>
              <a:t>dokumentace na rekonstrukci neobsahovalo revitalizaci obálky budovy z důvodu </a:t>
            </a:r>
            <a:r>
              <a:rPr lang="cs-CZ" sz="2200" dirty="0" smtClean="0"/>
              <a:t>očekáváného </a:t>
            </a:r>
            <a:r>
              <a:rPr lang="cs-CZ" sz="2200" dirty="0"/>
              <a:t>obnovení dotačního titulu na </a:t>
            </a:r>
            <a:r>
              <a:rPr lang="cs-CZ" sz="2200" dirty="0" smtClean="0"/>
              <a:t>energetické </a:t>
            </a:r>
            <a:r>
              <a:rPr lang="cs-CZ" sz="2200" dirty="0"/>
              <a:t>úspory </a:t>
            </a:r>
            <a:r>
              <a:rPr lang="cs-CZ" sz="2200" dirty="0" smtClean="0"/>
              <a:t>budov.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200" dirty="0" smtClean="0"/>
              <a:t>Časový </a:t>
            </a:r>
            <a:r>
              <a:rPr lang="cs-CZ" sz="2200" dirty="0"/>
              <a:t>rozestup 5 let mezi zadáním projektové přípravy a předáním staveniště </a:t>
            </a:r>
            <a:r>
              <a:rPr lang="cs-CZ" sz="2200" dirty="0" err="1"/>
              <a:t>vysoutěženému</a:t>
            </a:r>
            <a:r>
              <a:rPr lang="cs-CZ" sz="2200" dirty="0"/>
              <a:t> </a:t>
            </a:r>
            <a:r>
              <a:rPr lang="cs-CZ" sz="2200" dirty="0" smtClean="0"/>
              <a:t>generálnímu zhotoviteli.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200" dirty="0" smtClean="0"/>
              <a:t>Stáří </a:t>
            </a:r>
            <a:r>
              <a:rPr lang="cs-CZ" sz="2200" dirty="0"/>
              <a:t>objektu a neúplná dokumentace k rozsahu údržby a oprav po dobu životnosti objektu.</a:t>
            </a:r>
          </a:p>
        </p:txBody>
      </p:sp>
    </p:spTree>
    <p:extLst>
      <p:ext uri="{BB962C8B-B14F-4D97-AF65-F5344CB8AC3E}">
        <p14:creationId xmlns:p14="http://schemas.microsoft.com/office/powerpoint/2010/main" val="1816144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9CC9D5B-1E49-0347-A34A-52C686A02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/>
              <a:t>Důsledky limitovaného zadání a skutečnosti zjištěné po zahájení stavby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EC3237B-808E-594F-8E90-988363531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64976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AZBEST - výskyt ve větší </a:t>
            </a:r>
            <a:r>
              <a:rPr lang="cs-CZ" dirty="0"/>
              <a:t>míře oproti předpokladu v </a:t>
            </a:r>
            <a:r>
              <a:rPr lang="cs-CZ" dirty="0" smtClean="0"/>
              <a:t>projektové dokumentaci.</a:t>
            </a:r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PODLAHOVÉ KRYTINY</a:t>
            </a:r>
            <a:r>
              <a:rPr lang="cs-CZ" dirty="0"/>
              <a:t> </a:t>
            </a:r>
            <a:r>
              <a:rPr lang="cs-CZ" dirty="0" smtClean="0"/>
              <a:t>- </a:t>
            </a:r>
            <a:r>
              <a:rPr lang="cs-CZ" dirty="0"/>
              <a:t>nevyhovující </a:t>
            </a:r>
            <a:r>
              <a:rPr lang="cs-CZ" dirty="0" smtClean="0"/>
              <a:t>stav</a:t>
            </a:r>
            <a:r>
              <a:rPr lang="cs-CZ" dirty="0"/>
              <a:t>.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300" dirty="0" smtClean="0"/>
              <a:t>V průběhu </a:t>
            </a:r>
            <a:r>
              <a:rPr lang="cs-CZ" sz="2300" dirty="0"/>
              <a:t>provádění </a:t>
            </a:r>
            <a:r>
              <a:rPr lang="cs-CZ" sz="2300" dirty="0" smtClean="0"/>
              <a:t>oprav bylo zjištěno více podkladních vrstev (opakované pokládání </a:t>
            </a:r>
            <a:r>
              <a:rPr lang="cs-CZ" sz="2300" dirty="0"/>
              <a:t>dalších vrstev bez odstranění </a:t>
            </a:r>
            <a:r>
              <a:rPr lang="cs-CZ" sz="2300" dirty="0" smtClean="0"/>
              <a:t>původních / nahrazovaných).</a:t>
            </a:r>
            <a:endParaRPr lang="cs-CZ" sz="2300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ELEKTROINSTALACE - nevyhovující stav. </a:t>
            </a:r>
            <a:br>
              <a:rPr lang="cs-CZ" dirty="0" smtClean="0"/>
            </a:br>
            <a:r>
              <a:rPr lang="cs-CZ" sz="2300" dirty="0" smtClean="0"/>
              <a:t>Stav klíčových </a:t>
            </a:r>
            <a:r>
              <a:rPr lang="cs-CZ" sz="2300" dirty="0"/>
              <a:t>rozvodných bodů </a:t>
            </a:r>
            <a:r>
              <a:rPr lang="cs-CZ" sz="2300" dirty="0" smtClean="0"/>
              <a:t>a rozvodných skříní v objektu </a:t>
            </a:r>
            <a:r>
              <a:rPr lang="cs-CZ" sz="2300" dirty="0"/>
              <a:t>v </a:t>
            </a:r>
            <a:r>
              <a:rPr lang="cs-CZ" sz="2300" dirty="0" smtClean="0"/>
              <a:t>1PP, v důsledku čehož </a:t>
            </a:r>
            <a:r>
              <a:rPr lang="cs-CZ" sz="2300" dirty="0"/>
              <a:t>by nebylo možné zajistit </a:t>
            </a:r>
            <a:r>
              <a:rPr lang="cs-CZ" sz="2300" dirty="0" smtClean="0"/>
              <a:t>revize dle platné legislativy na </a:t>
            </a:r>
            <a:r>
              <a:rPr lang="cs-CZ" sz="2300" dirty="0"/>
              <a:t>rekonstruovanou část </a:t>
            </a:r>
            <a:r>
              <a:rPr lang="cs-CZ" sz="2300" dirty="0" smtClean="0"/>
              <a:t>nadzemních podlaží dle </a:t>
            </a:r>
            <a:r>
              <a:rPr lang="cs-CZ" sz="2300" dirty="0"/>
              <a:t>PD.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KOUPELNY - nevyhovující stav. </a:t>
            </a:r>
            <a:br>
              <a:rPr lang="cs-CZ" dirty="0" smtClean="0"/>
            </a:br>
            <a:r>
              <a:rPr lang="cs-CZ" sz="2300" dirty="0" smtClean="0"/>
              <a:t>Částečná rekonstrukce a technologické řešení původních </a:t>
            </a:r>
            <a:r>
              <a:rPr lang="cs-CZ" sz="2300" dirty="0"/>
              <a:t>jader </a:t>
            </a:r>
            <a:r>
              <a:rPr lang="cs-CZ" sz="2300" dirty="0" smtClean="0"/>
              <a:t>způsobilo </a:t>
            </a:r>
            <a:r>
              <a:rPr lang="cs-CZ" sz="2300" dirty="0"/>
              <a:t>funkčně </a:t>
            </a:r>
            <a:r>
              <a:rPr lang="cs-CZ" sz="2300" dirty="0" smtClean="0"/>
              <a:t>a zdravotně nevyhovující stav. Kde pod obklady byla zjištěna absence hydroizolací a tím došlo k vysokému výskytu </a:t>
            </a:r>
            <a:r>
              <a:rPr lang="cs-CZ" sz="2300" dirty="0"/>
              <a:t>plísní. Tento stav </a:t>
            </a:r>
            <a:r>
              <a:rPr lang="cs-CZ" sz="2300" dirty="0" smtClean="0"/>
              <a:t>byl tedy z </a:t>
            </a:r>
            <a:r>
              <a:rPr lang="cs-CZ" sz="2300" dirty="0"/>
              <a:t>hygienického hlediska neúnosný a bylo potřeba přistoupit ke komplexní rekonstrukci jader.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JÁDRA </a:t>
            </a:r>
            <a:r>
              <a:rPr lang="cs-CZ" dirty="0"/>
              <a:t>- nevyhovující </a:t>
            </a:r>
            <a:r>
              <a:rPr lang="cs-CZ" dirty="0" smtClean="0"/>
              <a:t>stav.</a:t>
            </a:r>
            <a:br>
              <a:rPr lang="cs-CZ" dirty="0" smtClean="0"/>
            </a:br>
            <a:r>
              <a:rPr lang="cs-CZ" sz="2300" dirty="0" smtClean="0"/>
              <a:t>Při </a:t>
            </a:r>
            <a:r>
              <a:rPr lang="cs-CZ" sz="2300" dirty="0"/>
              <a:t>obnažení konstrukčních částí jader, byl zjištěn nevyhovující stav konstrukčních předělů mezi jednotlivými patry v </a:t>
            </a:r>
            <a:r>
              <a:rPr lang="cs-CZ" sz="2300" dirty="0" smtClean="0"/>
              <a:t>stoupacím </a:t>
            </a:r>
            <a:r>
              <a:rPr lang="cs-CZ" sz="2300" dirty="0"/>
              <a:t>řadu.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ZTI - nevyhovující </a:t>
            </a:r>
            <a:r>
              <a:rPr lang="cs-CZ" dirty="0" smtClean="0"/>
              <a:t>stav.</a:t>
            </a:r>
            <a:br>
              <a:rPr lang="cs-CZ" dirty="0" smtClean="0"/>
            </a:br>
            <a:r>
              <a:rPr lang="cs-CZ" sz="2300" dirty="0"/>
              <a:t>R</a:t>
            </a:r>
            <a:r>
              <a:rPr lang="cs-CZ" sz="2300" dirty="0" smtClean="0"/>
              <a:t>ozvody </a:t>
            </a:r>
            <a:r>
              <a:rPr lang="cs-CZ" sz="2300" dirty="0"/>
              <a:t>byly shledány na konci životnosti a koncové prvky neodpovídaly dnešním standardům na </a:t>
            </a:r>
            <a:r>
              <a:rPr lang="cs-CZ" sz="2300" dirty="0" smtClean="0"/>
              <a:t>provozní </a:t>
            </a:r>
            <a:r>
              <a:rPr lang="cs-CZ" sz="2300" dirty="0"/>
              <a:t>náklady a úspory energií.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OBÁLKA BUDOVY - nevyhovující stav.</a:t>
            </a:r>
            <a:br>
              <a:rPr lang="cs-CZ" dirty="0" smtClean="0"/>
            </a:br>
            <a:r>
              <a:rPr lang="cs-CZ" sz="2300" dirty="0" smtClean="0"/>
              <a:t>Zatékání jak v místě výplní otvorů - oken, tak ve styčných spárách již degradovaného konstrukčního betonu ve stěnách budovy.</a:t>
            </a:r>
            <a:endParaRPr lang="cs-CZ" sz="2300" dirty="0"/>
          </a:p>
        </p:txBody>
      </p:sp>
    </p:spTree>
    <p:extLst>
      <p:ext uri="{BB962C8B-B14F-4D97-AF65-F5344CB8AC3E}">
        <p14:creationId xmlns:p14="http://schemas.microsoft.com/office/powerpoint/2010/main" val="228330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F993E31-ED98-2A47-BD3F-6F76E9E5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/>
              <a:t>Seznam provedených posudků a pasportů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3DB0BC1C-98D1-EF44-9192-2580DDC2A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2014 – EBM Expert </a:t>
            </a:r>
            <a:r>
              <a:rPr lang="cs-CZ" dirty="0" err="1"/>
              <a:t>Building</a:t>
            </a:r>
            <a:r>
              <a:rPr lang="cs-CZ" dirty="0"/>
              <a:t> Management, s.r.o. – Pasport stávajícího stavu objektu, Multifunkční objekt „Sandra“, Nad Opatovem 2140/2, Praha 4 – </a:t>
            </a:r>
            <a:r>
              <a:rPr lang="cs-CZ" dirty="0" smtClean="0"/>
              <a:t>Chodov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Srpen </a:t>
            </a:r>
            <a:r>
              <a:rPr lang="cs-CZ" dirty="0"/>
              <a:t>2019 – Bukovský SPS s.r.o., - Odborné </a:t>
            </a:r>
            <a:r>
              <a:rPr lang="cs-CZ" dirty="0" smtClean="0"/>
              <a:t>vyjádření ke </a:t>
            </a:r>
            <a:r>
              <a:rPr lang="cs-CZ" dirty="0"/>
              <a:t>stavebně technickému stavu vybraných částí domu Nad Opatovem 2140/2, Praha 4, Chodov, Polyfunkční objekt Sandra </a:t>
            </a:r>
            <a:r>
              <a:rPr lang="cs-CZ" dirty="0" smtClean="0"/>
              <a:t>ubytovna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20.9.2019 </a:t>
            </a:r>
            <a:r>
              <a:rPr lang="cs-CZ" dirty="0"/>
              <a:t>– ACCON </a:t>
            </a:r>
            <a:r>
              <a:rPr lang="cs-CZ" dirty="0" err="1"/>
              <a:t>managers</a:t>
            </a:r>
            <a:r>
              <a:rPr lang="cs-CZ" dirty="0"/>
              <a:t> &amp; </a:t>
            </a:r>
            <a:r>
              <a:rPr lang="cs-CZ" dirty="0" err="1"/>
              <a:t>partners</a:t>
            </a:r>
            <a:r>
              <a:rPr lang="cs-CZ" dirty="0"/>
              <a:t> s.r.o. – Energetická studie revitalizace, Multifunkční objekt Sandra, Nad Opatovem </a:t>
            </a:r>
            <a:r>
              <a:rPr lang="cs-CZ" dirty="0" smtClean="0"/>
              <a:t>2140/2</a:t>
            </a:r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7.1.2020 </a:t>
            </a:r>
            <a:r>
              <a:rPr lang="cs-CZ" dirty="0"/>
              <a:t>– Ing. Pavel Brabec 230Volt s.r.o., - Posudek Rozvodna </a:t>
            </a:r>
            <a:r>
              <a:rPr lang="cs-CZ" dirty="0" smtClean="0"/>
              <a:t>Opatov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Únor </a:t>
            </a:r>
            <a:r>
              <a:rPr lang="cs-CZ" dirty="0"/>
              <a:t>2020 – EGF Energy, spol. s r.o. – Posudek – „Posouzení stávajícího stavu celé otopné soustavy a výměníkové stanice v objektu Nad Opatovem 2140, Praha 4 s možností využití Energetického </a:t>
            </a:r>
            <a:r>
              <a:rPr lang="cs-CZ" dirty="0" smtClean="0"/>
              <a:t>Managementu“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7.7.2020 </a:t>
            </a:r>
            <a:r>
              <a:rPr lang="cs-CZ" dirty="0"/>
              <a:t>– Ing. Daniel </a:t>
            </a:r>
            <a:r>
              <a:rPr lang="cs-CZ" dirty="0" err="1"/>
              <a:t>Hochtberger</a:t>
            </a:r>
            <a:r>
              <a:rPr lang="cs-CZ" dirty="0"/>
              <a:t> – Posouzení dimenze a kapacity v nových rozvodech vodovodu v objektu A v objektu Nad Opatovem </a:t>
            </a:r>
            <a:r>
              <a:rPr lang="cs-CZ" dirty="0" smtClean="0"/>
              <a:t>2140</a:t>
            </a:r>
            <a:endParaRPr lang="cs-CZ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8.7.2020 </a:t>
            </a:r>
            <a:r>
              <a:rPr lang="cs-CZ" dirty="0"/>
              <a:t>– JM – Elektro s.r.o. - Zpráva o stavu Elektrického zařízení záložních zdrojů DA1 a DA2 – Bytový dům nad Opatovem 2140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834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8802521-858B-7E41-8999-793E4B9A2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780"/>
            <a:ext cx="10683240" cy="479827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>ZMĚNOVÉ LISTY - seznam </a:t>
            </a:r>
            <a:r>
              <a:rPr lang="cs-CZ" b="1" dirty="0"/>
              <a:t>s vyčíslením</a:t>
            </a:r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xmlns="" id="{0E391B99-44E0-364C-9FC7-D97EC55B8C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71989"/>
              </p:ext>
            </p:extLst>
          </p:nvPr>
        </p:nvGraphicFramePr>
        <p:xfrm>
          <a:off x="132144" y="803468"/>
          <a:ext cx="11880000" cy="57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xmlns="" val="345249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3791785499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xmlns="" val="779610384"/>
                    </a:ext>
                  </a:extLst>
                </a:gridCol>
                <a:gridCol w="4140000">
                  <a:extLst>
                    <a:ext uri="{9D8B030D-6E8A-4147-A177-3AD203B41FA5}">
                      <a16:colId xmlns:a16="http://schemas.microsoft.com/office/drawing/2014/main" xmlns="" val="3396200376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4172373099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2742682552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P.Č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Smluvní vztah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Název Změnového listu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Předmět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Cena INV[Kč]bez DPH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Částka [Kč] dle zákona ZZVZ bez DPH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44486539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Dodatek č.1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Demontáž a likvidace azbestu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...vyšší počty vyústek, protip.dveří, demontáž kastlíku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1 523 885,00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0604067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1 523 885,00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5820869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521337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Dodatek č.1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Demontáž stávající </a:t>
                      </a:r>
                      <a:r>
                        <a:rPr lang="cs-CZ" sz="1000" b="1" i="0" u="none" strike="noStrike" dirty="0" err="1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elekroinstalace</a:t>
                      </a:r>
                      <a:endParaRPr lang="cs-CZ" sz="1000" b="1" i="0" u="none" strike="noStrike" dirty="0">
                        <a:solidFill>
                          <a:srgbClr val="0D0D0D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...kabely, svítidla, rozváděče, světelné zdroje, žlaby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2 498 327,00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42335436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2 498 327,00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1147755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2333918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Dodatek č.1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Demontáž dřevěných konstrukcí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...parapety, vestavěné skříně, kuchyňky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818 011,00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52433845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818 011,00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38677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84225836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Dodatek č.1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Demontáž povlakových krytin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...koberce a PVC nalepeny ve více vrstvách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200 639,00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1696185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314 545,00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3097875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113 906,00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2997809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005a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FF0066"/>
                          </a:solidFill>
                          <a:effectLst/>
                          <a:latin typeface="Arial Narrow" panose="020B0604020202020204" pitchFamily="34" charset="0"/>
                        </a:rPr>
                        <a:t>Dodatek č.2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Demontáž sociálních jader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...demontáže TZB instalací, obkladů, dlažeb, sanity.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2 228 325,69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729904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2 228 325,69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9351316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32829229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005b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Nová sociální jádra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...nové izolace, obklady, dlažby, podhledy, ZP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17 044 901,65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7544092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19 441 267,00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2609497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2 396 365,35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6984158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FF0066"/>
                          </a:solidFill>
                          <a:effectLst/>
                          <a:latin typeface="Arial Narrow" panose="020B0604020202020204" pitchFamily="34" charset="0"/>
                        </a:rPr>
                        <a:t>Dodatek č.2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Statika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...statické úpravy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199 385,49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0262125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1 361 940,04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7732857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1 162 554,55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0424943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Demontáž a likvidace azbestu - 2.část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...likvidace azbestu objekt A,B,C , revize VZT - objekt A,B,C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4 281 139,63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83444740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4 281 139,63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00977382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67332819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Bourací práce I.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...bourání mazanin před výtahy, vybourání šachet pro TZB, bourání ostění, nadpraží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1 888 031,19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85480617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1 928 382,64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6974090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40 351,44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0415413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Dodatek č.1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Záměna kan.stoup.potrubí - HDPE x PP-HT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...záměna HDPE za PP-HT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-478 957,76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273236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1 701 069,64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963491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2 180 027,40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02036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6038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5">
            <a:extLst>
              <a:ext uri="{FF2B5EF4-FFF2-40B4-BE49-F238E27FC236}">
                <a16:creationId xmlns:a16="http://schemas.microsoft.com/office/drawing/2014/main" xmlns="" id="{155BF019-E1A9-2B40-A37E-A27A7A1B4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889285"/>
              </p:ext>
            </p:extLst>
          </p:nvPr>
        </p:nvGraphicFramePr>
        <p:xfrm>
          <a:off x="138896" y="121534"/>
          <a:ext cx="11880000" cy="6621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xmlns="" val="812109570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3683007920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xmlns="" val="1550800546"/>
                    </a:ext>
                  </a:extLst>
                </a:gridCol>
                <a:gridCol w="4140000">
                  <a:extLst>
                    <a:ext uri="{9D8B030D-6E8A-4147-A177-3AD203B41FA5}">
                      <a16:colId xmlns:a16="http://schemas.microsoft.com/office/drawing/2014/main" xmlns="" val="1062958671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3510231996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746811998"/>
                    </a:ext>
                  </a:extLst>
                </a:gridCol>
              </a:tblGrid>
              <a:tr h="30672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P.Č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Smluvní vztah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Název Změnového listu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Předmět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Cena INV[Kč]bez DPH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Částka [Kč] dle zákona ZZVZ bez DPH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45827895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Dodatek č.1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Betonáž stávajících otvorů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...betonáž otvorů po vybouraných dveřích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-192 249,03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7922935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317 301,82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864609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509 550,85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51593681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Dodatek č.1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Celoplošný štuk stěn a stropů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...štuk stěn a stropů - 100%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3 604 521,44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354115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3 604 521,44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18124051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903398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Revize dveří - objekt A,B, </a:t>
                      </a:r>
                      <a:r>
                        <a:rPr lang="cs-CZ" sz="1000" b="1" i="0" u="none" strike="noStrike" dirty="0" err="1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ev.C</a:t>
                      </a:r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 (1.PP)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...změna specifikace dveří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1 100 000,00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97534882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1 950 000,00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3955265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850 000,00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618483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Celková revize SDK, objekt 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...změna rozsahu provedení SDK, - obj. A + kanceláře ? Bude i B a C?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94100656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9691881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9983627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Sanace stávajících betonových podlah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...stěrky na bázi CaSO</a:t>
                      </a:r>
                      <a:r>
                        <a:rPr lang="cs-CZ" sz="10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4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, šití trhlin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5 258 071,04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38848014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11 097 024,01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63313463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5 838 952,97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9254955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Celková revize omítek, objekt 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...rozdělení omítek na hrubé, štukové, lepidlo na </a:t>
                      </a:r>
                      <a:r>
                        <a:rPr lang="cs-CZ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ytong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174 560,03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6038577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2 060 695,57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6757332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1 886 135,54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382099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Záměna protipožárních omítek za PAROC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...protipožární omítky navýšeným rozsahem jsou cenově nevýhodné, záměna za PAROC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817 903,76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0017755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1 512 912,31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526281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695 008,55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08081802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0066"/>
                          </a:solidFill>
                          <a:effectLst/>
                          <a:latin typeface="Arial Narrow" panose="020B0604020202020204" pitchFamily="34" charset="0"/>
                        </a:rPr>
                        <a:t>Dodatek č.2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Elektro - záměna kabelových žlabů za kabelové příchytky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...záměna pozinkovaných žlabů za HILTI příchytky X-ECT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-228 681,17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5903490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232 552,91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03239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461 234,08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09416055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ZTI - výměna uzavíracích ventilů - 2.tlakového pásma - 8.NP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záměna materiálů bez dopadu do ceny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BEZ DOPADU DO CENY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464447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429 945,33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5356456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294 864,72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1972460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FF0066"/>
                          </a:solidFill>
                          <a:effectLst/>
                          <a:latin typeface="Arial Narrow" panose="020B0604020202020204" pitchFamily="34" charset="0"/>
                        </a:rPr>
                        <a:t>Dodatek č.2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Záměna rozváděčů ELROZ za SCHRACK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...záměna ELROZ za SCHRACK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326 907,71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139208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2 764 198,90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89739034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2 437 291,19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04183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Silnoproud - světelný okruh doplnění chráničů, nový jistič 25A pro klimatizační jednotku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...rozváděč RBa, RBb, RBc, RS-2- doplnění chrániče na světlený okruh, dále doplnění 25A jističe pro klimatizační jednotku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251 039,59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6776708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303 320,67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45327568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52 281,08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66753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86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xmlns="" id="{B436BB56-7C31-9A43-BC75-70D7FE22B1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459186"/>
              </p:ext>
            </p:extLst>
          </p:nvPr>
        </p:nvGraphicFramePr>
        <p:xfrm>
          <a:off x="110603" y="94632"/>
          <a:ext cx="11880000" cy="638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xmlns="" val="3948617808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1953003420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xmlns="" val="3353671988"/>
                    </a:ext>
                  </a:extLst>
                </a:gridCol>
                <a:gridCol w="4140000">
                  <a:extLst>
                    <a:ext uri="{9D8B030D-6E8A-4147-A177-3AD203B41FA5}">
                      <a16:colId xmlns:a16="http://schemas.microsoft.com/office/drawing/2014/main" xmlns="" val="1772679955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356357866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96154324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P.Č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Smluvní vztah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Název Změnového listu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Předmět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Cena INV[Kč]bez DPH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Částka [Kč] dle zákona ZZVZ bez DPH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266141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Silnoproud - světelný okruh doplnění chráničů do rozváděčů RE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...rozvaděč RE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84 840,82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42248939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102 194,62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3465129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17 353,80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819252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Silnoproud - záměna kabelů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...záměna samostaných bodičů za CYKY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-92 194,88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2255796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1 798 951,18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31268946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1 891 146,06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2774254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Silnoproud - záměna kabelových tras(lišty </a:t>
                      </a:r>
                      <a:r>
                        <a:rPr lang="cs-CZ" sz="1000" b="1" i="0" u="none" strike="noStrike" dirty="0" err="1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x</a:t>
                      </a:r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 kabely) v bytových jednotkách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...plastová lišta podlahová vyměněna za menší lištu vč. příslušenství(kolena, spojky..), záměna lišt za příchytky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-781 959,16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5959257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4 093 551,54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90650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4 875 510,70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913283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Zabetonování otvorů v instalačních šachtách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...vybourání nevyhovují betonové záplaty + provedení nové betonáže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864 234,34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8360035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864 234,34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41336004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12090574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Změny ve slaboproudých instalacích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...EPS, ER, odpočet NS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383 774,79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537711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545 551,79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1623758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161 776,99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549445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Návrh úprav dispozice v 1.NP "C" vč. odpočtu turniketů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...odpočet branky, turniketu, SLP - EKV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19650290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305620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650 000,00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40634438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Nové hrubé podlahy, objekt 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...20.NP, prostory před výtahy...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600 000,00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8328114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600 000,00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06637098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0936545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Celková revize zdiva, objekt 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...narovnání výkazu výměr zděných konstrukcí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400 000,00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8300775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800 000,00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69860498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400 000,00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03151949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Jádrové vrtání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 jádrové vrty pro TZB, úprava oceli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-357 821,69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9230507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85 069,46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5191998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442 891,15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6111938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Revize rozvodů struktur.kabeláže v objektu A,B- byty,kanceláře, 21, 22.NP- SLB,SLP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...revize silnoproud, slaboproud pro objekt A, B (revize byty, kanceláře A+B, 21.a 22.NP)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68516943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Demontáž ústředního vytápění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..demontáž stoupaček, těles...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6 103 685,36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4401724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6 103 685,36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00198237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875040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57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2">
            <a:extLst>
              <a:ext uri="{FF2B5EF4-FFF2-40B4-BE49-F238E27FC236}">
                <a16:creationId xmlns:a16="http://schemas.microsoft.com/office/drawing/2014/main" xmlns="" id="{68AB0D82-12B9-EC4B-AAA2-2415E76CE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121"/>
              </p:ext>
            </p:extLst>
          </p:nvPr>
        </p:nvGraphicFramePr>
        <p:xfrm>
          <a:off x="122177" y="142240"/>
          <a:ext cx="11880000" cy="626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xmlns="" val="354007897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56668431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xmlns="" val="3938048067"/>
                    </a:ext>
                  </a:extLst>
                </a:gridCol>
                <a:gridCol w="4140000">
                  <a:extLst>
                    <a:ext uri="{9D8B030D-6E8A-4147-A177-3AD203B41FA5}">
                      <a16:colId xmlns:a16="http://schemas.microsoft.com/office/drawing/2014/main" xmlns="" val="88987976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632861559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xmlns="" val="765844127"/>
                    </a:ext>
                  </a:extLst>
                </a:gridCol>
              </a:tblGrid>
              <a:tr h="306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P.Č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Smluvní vztah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Název Změnového listu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Předmět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Cena INV[Kč]bez DPH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Částka [Kč] dle zákona ZZVZ bez DPH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39845324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Jádrové vrtání II, obj. A+B+C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....</a:t>
                      </a:r>
                      <a:r>
                        <a:rPr lang="cs-CZ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j.v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 nové ÚT, doplnění VCP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8972236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5138402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9040083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Úprava jádra v 21.NP + 22.NP bez SLP, SLB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...pouze stavební část, bez SLP,SLB, dveří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240 000,00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97673949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240 000,00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4059313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712336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E26B0A"/>
                          </a:solidFill>
                          <a:effectLst/>
                          <a:latin typeface="Arial Narrow" panose="020B0604020202020204" pitchFamily="34" charset="0"/>
                        </a:rPr>
                        <a:t>Dodatek č.3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ÚT - nové, obj. A,B,C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 nový projekt otopné soustavy za nevyhovující stávající ÚT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19 238 526,22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54168091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20 292 485,27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2026492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1 053 959,05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9291683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Celková revize objektu "B" vč. hydroizolace terasy (bez SLP,SLB)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 nový výkaz výměr dle nové projektové dokumentace, pouze stavební část, bez SLP,SLB, dveří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1146034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57794433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7862707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 dirty="0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Koupelny v bytech 4+kk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 nový výkaz výměr dle nové projektové dokumentace, 20.-21.NP, 8 koupelen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3951735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63841451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890514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Výměníková  stanice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t.č. bez zadání objednatele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1 900 000,00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1 900 000,00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243377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Obálka budovy- KZS + střecha + okna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t.č. bez zadání objednatele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65 700 000,00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65 700 000,00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112854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Celková revize objektu "C"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t.č. bez zadání objednatele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89531469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66488973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3175593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Rozvodna + rozvody v 1.PP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t.č. bez zadání objednatele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23488035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Bourací práce II., objekt 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...pokračování ZL 008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30952501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324409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55514569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budoucí D č.4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Prodloužení doby výstavby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prodloužení harmonogramu prací o čtyři měsíce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6 182 280,08 Kč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6 182 280,08 Kč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12361295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Úprava kuchyní v BJ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nové kuchyňky dle tbl.PSV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90365373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přípočet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71574174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0070C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odpočet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94663708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1" i="0" u="none" strike="noStrike">
                          <a:solidFill>
                            <a:srgbClr val="9900CC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</a:rPr>
                        <a:t>Neobsazeno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revizní otvory a dvířka přesunuty do jednotlivých profesí- SDK, zdění, protipožáry do dveří ZL012 (samostatný výkaz)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36685456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045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???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1" i="0" u="none" strike="noStrike">
                          <a:solidFill>
                            <a:srgbClr val="0D0D0D"/>
                          </a:solidFill>
                          <a:effectLst/>
                          <a:latin typeface="Arial Narrow" panose="020B0604020202020204" pitchFamily="34" charset="0"/>
                        </a:rPr>
                        <a:t>Celková revize VV SIL- narovnání množství SUB vs.INV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narovnání množství SUB vs.INV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79291963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141 781 127,14 Kč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</a:rPr>
                        <a:t>198 088 530,69 Kč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73567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8136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BE4676A-336F-F84A-BF7A-1539E8DD7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ZMĚNOVÉ LISTY - </a:t>
            </a:r>
            <a:r>
              <a:rPr lang="cs-CZ" sz="4000" b="1" dirty="0" smtClean="0"/>
              <a:t>přehled </a:t>
            </a:r>
            <a:r>
              <a:rPr lang="cs-CZ" sz="4000" b="1" dirty="0"/>
              <a:t>limitů a </a:t>
            </a:r>
            <a:r>
              <a:rPr lang="cs-CZ" sz="4000" b="1" dirty="0" smtClean="0"/>
              <a:t>čerpání</a:t>
            </a:r>
            <a:endParaRPr lang="cs-CZ" sz="40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6546BD3A-848E-D34D-9E65-46DF3E49B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Cena díla interiéru - dle SOD</a:t>
            </a:r>
            <a:r>
              <a:rPr lang="cs-CZ" sz="2400" dirty="0"/>
              <a:t>	</a:t>
            </a:r>
            <a:r>
              <a:rPr lang="cs-CZ" sz="2400" dirty="0" smtClean="0"/>
              <a:t>			247.000.418,00 </a:t>
            </a:r>
            <a:r>
              <a:rPr lang="cs-CZ" sz="2400" dirty="0"/>
              <a:t>Kč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Cena </a:t>
            </a:r>
            <a:r>
              <a:rPr lang="cs-CZ" sz="2400" dirty="0"/>
              <a:t>díla </a:t>
            </a:r>
            <a:r>
              <a:rPr lang="cs-CZ" sz="2400" dirty="0" smtClean="0"/>
              <a:t>interiéru - dle Změnových listů</a:t>
            </a:r>
            <a:r>
              <a:rPr lang="cs-CZ" sz="2400" dirty="0"/>
              <a:t>		</a:t>
            </a:r>
            <a:r>
              <a:rPr lang="cs-CZ" sz="2400" dirty="0" smtClean="0"/>
              <a:t>	141.131.127,14 </a:t>
            </a:r>
            <a:r>
              <a:rPr lang="cs-CZ" sz="2400" dirty="0"/>
              <a:t>Kč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 smtClean="0"/>
              <a:t>Cena díla exteriéru - Obálka budovy</a:t>
            </a:r>
            <a:r>
              <a:rPr lang="cs-CZ" sz="2400" dirty="0"/>
              <a:t>	  </a:t>
            </a:r>
            <a:r>
              <a:rPr lang="cs-CZ" sz="2400" dirty="0" smtClean="0"/>
              <a:t>	                67.600.000,00 Kč</a:t>
            </a:r>
            <a:endParaRPr lang="cs-CZ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sz="2400" dirty="0"/>
              <a:t>Změny dle §</a:t>
            </a:r>
            <a:r>
              <a:rPr lang="cs-CZ" sz="2400" dirty="0" smtClean="0"/>
              <a:t>222:</a:t>
            </a:r>
            <a:endParaRPr lang="cs-CZ" sz="2400" dirty="0"/>
          </a:p>
          <a:p>
            <a:pPr marL="457200" lvl="1" indent="0">
              <a:buNone/>
            </a:pPr>
            <a:r>
              <a:rPr lang="pl-PL" dirty="0" smtClean="0"/>
              <a:t>- Dle </a:t>
            </a:r>
            <a:r>
              <a:rPr lang="pl-PL" dirty="0"/>
              <a:t>odst. 4 do maximálního limitu </a:t>
            </a:r>
            <a:r>
              <a:rPr lang="pl-PL" dirty="0" smtClean="0"/>
              <a:t> 15%	         	     	     7.856.840,11 Kč</a:t>
            </a:r>
            <a:endParaRPr lang="cs-CZ" dirty="0" smtClean="0"/>
          </a:p>
          <a:p>
            <a:pPr marL="457200" lvl="1" indent="0">
              <a:buNone/>
            </a:pPr>
            <a:r>
              <a:rPr lang="cs-CZ" dirty="0" smtClean="0"/>
              <a:t>- Dle </a:t>
            </a:r>
            <a:r>
              <a:rPr lang="cs-CZ" dirty="0"/>
              <a:t>odst. 5 do maximálního limitu </a:t>
            </a:r>
            <a:r>
              <a:rPr lang="cs-CZ" dirty="0" smtClean="0"/>
              <a:t> 50%</a:t>
            </a:r>
            <a:r>
              <a:rPr lang="cs-CZ" dirty="0"/>
              <a:t>	 </a:t>
            </a:r>
            <a:r>
              <a:rPr lang="cs-CZ" dirty="0" smtClean="0"/>
              <a:t>                            37.761.388,93 </a:t>
            </a:r>
            <a:r>
              <a:rPr lang="cs-CZ" dirty="0"/>
              <a:t>Kč</a:t>
            </a:r>
          </a:p>
          <a:p>
            <a:pPr marL="457200" lvl="1" indent="0">
              <a:buNone/>
            </a:pPr>
            <a:r>
              <a:rPr lang="cs-CZ" dirty="0" smtClean="0"/>
              <a:t>- Dle </a:t>
            </a:r>
            <a:r>
              <a:rPr lang="cs-CZ" dirty="0"/>
              <a:t>odst. 6 do maximálního limitu </a:t>
            </a:r>
            <a:r>
              <a:rPr lang="cs-CZ" dirty="0" smtClean="0"/>
              <a:t> 50</a:t>
            </a:r>
            <a:r>
              <a:rPr lang="cs-CZ" dirty="0"/>
              <a:t>%		  </a:t>
            </a:r>
            <a:r>
              <a:rPr lang="cs-CZ" dirty="0" smtClean="0"/>
              <a:t>              58.634.363,74 </a:t>
            </a:r>
            <a:r>
              <a:rPr lang="cs-CZ" dirty="0"/>
              <a:t>Kč</a:t>
            </a:r>
          </a:p>
          <a:p>
            <a:pPr marL="457200" lvl="1" indent="0">
              <a:buNone/>
            </a:pPr>
            <a:r>
              <a:rPr lang="cs-CZ" dirty="0" smtClean="0"/>
              <a:t>- Dle </a:t>
            </a:r>
            <a:r>
              <a:rPr lang="cs-CZ" dirty="0"/>
              <a:t>odst. </a:t>
            </a:r>
            <a:r>
              <a:rPr lang="cs-CZ" dirty="0" smtClean="0"/>
              <a:t>5 </a:t>
            </a:r>
            <a:r>
              <a:rPr lang="cs-CZ" dirty="0"/>
              <a:t>a </a:t>
            </a:r>
            <a:r>
              <a:rPr lang="cs-CZ" dirty="0" smtClean="0"/>
              <a:t>6 do  nárůst </a:t>
            </a:r>
            <a:r>
              <a:rPr lang="cs-CZ" dirty="0"/>
              <a:t>do limitu </a:t>
            </a:r>
            <a:r>
              <a:rPr lang="cs-CZ" dirty="0" smtClean="0"/>
              <a:t>30%</a:t>
            </a:r>
            <a:r>
              <a:rPr lang="cs-CZ" dirty="0"/>
              <a:t> </a:t>
            </a:r>
            <a:r>
              <a:rPr lang="cs-CZ" dirty="0" smtClean="0"/>
              <a:t>                             68.456.150,72 </a:t>
            </a:r>
            <a:r>
              <a:rPr lang="cs-CZ" dirty="0"/>
              <a:t>Kč</a:t>
            </a:r>
          </a:p>
          <a:p>
            <a:pPr marL="0" indent="0">
              <a:buNone/>
            </a:pPr>
            <a:endParaRPr lang="cs-CZ" sz="2400" dirty="0" smtClean="0"/>
          </a:p>
          <a:p>
            <a:pPr marL="0" indent="0" algn="ctr">
              <a:buNone/>
            </a:pPr>
            <a:r>
              <a:rPr lang="cs-CZ" sz="2400" b="1" dirty="0" smtClean="0"/>
              <a:t>Veškeré </a:t>
            </a:r>
            <a:r>
              <a:rPr lang="cs-CZ" sz="2400" b="1" dirty="0"/>
              <a:t>z</a:t>
            </a:r>
            <a:r>
              <a:rPr lang="cs-CZ" sz="2400" b="1" dirty="0" smtClean="0"/>
              <a:t>měnové </a:t>
            </a:r>
            <a:r>
              <a:rPr lang="cs-CZ" sz="2400" b="1" dirty="0"/>
              <a:t>listy jsou v </a:t>
            </a:r>
            <a:r>
              <a:rPr lang="cs-CZ" sz="2400" b="1" dirty="0" smtClean="0"/>
              <a:t>limitech dle uvedeného zákona o veřejných zakázkách č. 144/2016 Sb.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2200420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47B299B-0370-0540-A66D-C1A31C2E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8171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Změnové listy </a:t>
            </a:r>
            <a:r>
              <a:rPr lang="cs-CZ" b="1" dirty="0" smtClean="0"/>
              <a:t>– vyčíslení dle Dodatků SOD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5EDFF8A5-6235-7E4C-8018-C86DA69EF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3296"/>
            <a:ext cx="10515600" cy="557610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1600" b="1" dirty="0"/>
              <a:t>Celková cena díla dle </a:t>
            </a:r>
            <a:r>
              <a:rPr lang="cs-CZ" sz="1600" b="1" dirty="0" smtClean="0"/>
              <a:t>SOD</a:t>
            </a:r>
            <a:r>
              <a:rPr lang="cs-CZ" sz="1600" b="1" dirty="0"/>
              <a:t>	</a:t>
            </a:r>
            <a:r>
              <a:rPr lang="cs-CZ" sz="1600" b="1" dirty="0" smtClean="0"/>
              <a:t>			247.000.418,00 </a:t>
            </a:r>
            <a:r>
              <a:rPr lang="cs-CZ" sz="1600" b="1" dirty="0"/>
              <a:t>Kč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600" b="1" dirty="0"/>
              <a:t>Dodatek č. </a:t>
            </a:r>
            <a:r>
              <a:rPr lang="cs-CZ" sz="1600" b="1" dirty="0" smtClean="0"/>
              <a:t>1:</a:t>
            </a:r>
            <a:endParaRPr lang="cs-CZ" sz="1600" b="1" dirty="0"/>
          </a:p>
          <a:p>
            <a:pPr lvl="1"/>
            <a:r>
              <a:rPr lang="cs-CZ" sz="1600" b="1" dirty="0"/>
              <a:t>Celková změna 				</a:t>
            </a:r>
            <a:r>
              <a:rPr lang="cs-CZ" sz="1600" b="1" dirty="0" smtClean="0"/>
              <a:t>    7.974.176,65 </a:t>
            </a:r>
            <a:r>
              <a:rPr lang="cs-CZ" sz="1600" b="1" dirty="0"/>
              <a:t>Kč</a:t>
            </a:r>
          </a:p>
          <a:p>
            <a:pPr lvl="1"/>
            <a:r>
              <a:rPr lang="cs-CZ" sz="1600" dirty="0"/>
              <a:t>Vícepráce					 </a:t>
            </a:r>
            <a:r>
              <a:rPr lang="cs-CZ" sz="1600" dirty="0" smtClean="0"/>
              <a:t> 10.777.660,89 </a:t>
            </a:r>
            <a:r>
              <a:rPr lang="cs-CZ" sz="1600" dirty="0"/>
              <a:t>Kč</a:t>
            </a:r>
          </a:p>
          <a:p>
            <a:pPr lvl="1"/>
            <a:r>
              <a:rPr lang="cs-CZ" sz="1600" dirty="0" err="1"/>
              <a:t>Méněpráce</a:t>
            </a:r>
            <a:r>
              <a:rPr lang="cs-CZ" sz="1600" dirty="0"/>
              <a:t>				 </a:t>
            </a:r>
            <a:r>
              <a:rPr lang="cs-CZ" sz="1600" dirty="0" smtClean="0"/>
              <a:t>                    2.803.484,25 </a:t>
            </a:r>
            <a:r>
              <a:rPr lang="cs-CZ" sz="1600" dirty="0"/>
              <a:t>Kč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600" b="1" dirty="0"/>
              <a:t>Dodatek č. </a:t>
            </a:r>
            <a:r>
              <a:rPr lang="cs-CZ" sz="1600" b="1" dirty="0" smtClean="0"/>
              <a:t>2:</a:t>
            </a:r>
            <a:endParaRPr lang="cs-CZ" sz="1600" b="1" dirty="0"/>
          </a:p>
          <a:p>
            <a:pPr lvl="1"/>
            <a:r>
              <a:rPr lang="cs-CZ" sz="1600" b="1" dirty="0"/>
              <a:t>Celková změna				</a:t>
            </a:r>
            <a:r>
              <a:rPr lang="cs-CZ" sz="1600" b="1" dirty="0" smtClean="0"/>
              <a:t>    2.525.937,72 </a:t>
            </a:r>
            <a:r>
              <a:rPr lang="cs-CZ" sz="1600" b="1" dirty="0"/>
              <a:t>Kč</a:t>
            </a:r>
          </a:p>
          <a:p>
            <a:pPr lvl="1"/>
            <a:r>
              <a:rPr lang="cs-CZ" sz="1600" dirty="0"/>
              <a:t>Vícepráce					</a:t>
            </a:r>
            <a:r>
              <a:rPr lang="cs-CZ" sz="1600" dirty="0" smtClean="0"/>
              <a:t>    6.587.017,54 </a:t>
            </a:r>
            <a:r>
              <a:rPr lang="cs-CZ" sz="1600" dirty="0"/>
              <a:t>Kč</a:t>
            </a:r>
          </a:p>
          <a:p>
            <a:pPr lvl="1"/>
            <a:r>
              <a:rPr lang="cs-CZ" sz="1600" dirty="0" err="1"/>
              <a:t>Méněpráce</a:t>
            </a:r>
            <a:r>
              <a:rPr lang="cs-CZ" sz="1600" dirty="0"/>
              <a:t>					</a:t>
            </a:r>
            <a:r>
              <a:rPr lang="cs-CZ" sz="1600" dirty="0" smtClean="0"/>
              <a:t>    4.061.079,82 </a:t>
            </a:r>
            <a:r>
              <a:rPr lang="cs-CZ" sz="1600" dirty="0"/>
              <a:t>Kč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600" b="1" dirty="0"/>
              <a:t>Dodatek č. </a:t>
            </a:r>
            <a:r>
              <a:rPr lang="cs-CZ" sz="1600" b="1" dirty="0" smtClean="0"/>
              <a:t>3:</a:t>
            </a:r>
            <a:endParaRPr lang="cs-CZ" sz="1600" b="1" dirty="0"/>
          </a:p>
          <a:p>
            <a:pPr lvl="1"/>
            <a:r>
              <a:rPr lang="cs-CZ" sz="1600" b="1" dirty="0"/>
              <a:t>Celková změna				</a:t>
            </a:r>
            <a:r>
              <a:rPr lang="cs-CZ" sz="1600" b="1" dirty="0" smtClean="0"/>
              <a:t>  50.703.033,33 </a:t>
            </a:r>
            <a:r>
              <a:rPr lang="cs-CZ" sz="1600" b="1" dirty="0"/>
              <a:t>Kč</a:t>
            </a:r>
          </a:p>
          <a:p>
            <a:pPr lvl="1"/>
            <a:r>
              <a:rPr lang="cs-CZ" sz="1600" dirty="0"/>
              <a:t>Vícepráce					</a:t>
            </a:r>
            <a:r>
              <a:rPr lang="cs-CZ" sz="1600" dirty="0" smtClean="0"/>
              <a:t>  68.168.630,18 </a:t>
            </a:r>
            <a:r>
              <a:rPr lang="cs-CZ" sz="1600" dirty="0"/>
              <a:t>Kč</a:t>
            </a:r>
          </a:p>
          <a:p>
            <a:pPr lvl="1"/>
            <a:r>
              <a:rPr lang="cs-CZ" sz="1600" dirty="0" err="1"/>
              <a:t>Méněpráce</a:t>
            </a:r>
            <a:r>
              <a:rPr lang="cs-CZ" sz="1600" dirty="0"/>
              <a:t>					</a:t>
            </a:r>
            <a:r>
              <a:rPr lang="cs-CZ" sz="1600" dirty="0" smtClean="0"/>
              <a:t>  17.465.597,15 </a:t>
            </a:r>
            <a:r>
              <a:rPr lang="cs-CZ" sz="1600" dirty="0"/>
              <a:t>Kč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600" b="1" dirty="0"/>
              <a:t>Dodatek č. 4 </a:t>
            </a:r>
            <a:r>
              <a:rPr lang="cs-CZ" sz="1600" dirty="0"/>
              <a:t>(v přípravě)</a:t>
            </a:r>
          </a:p>
          <a:p>
            <a:pPr lvl="1"/>
            <a:r>
              <a:rPr lang="cs-CZ" sz="1600" b="1" dirty="0"/>
              <a:t>Celková změna				</a:t>
            </a:r>
            <a:r>
              <a:rPr lang="cs-CZ" sz="1600" b="1" dirty="0" smtClean="0"/>
              <a:t>  12.977.979,74 </a:t>
            </a:r>
            <a:r>
              <a:rPr lang="cs-CZ" sz="1600" b="1" dirty="0"/>
              <a:t>Kč</a:t>
            </a:r>
          </a:p>
          <a:p>
            <a:pPr lvl="1"/>
            <a:r>
              <a:rPr lang="cs-CZ" sz="1600" dirty="0"/>
              <a:t>Vícepráce a méně práce ještě neupřesněny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600" dirty="0" smtClean="0"/>
              <a:t>Dodatek č. X (bez zařazení)</a:t>
            </a:r>
            <a:r>
              <a:rPr lang="cs-CZ" sz="1600" dirty="0"/>
              <a:t>				</a:t>
            </a:r>
            <a:r>
              <a:rPr lang="cs-CZ" sz="1600" dirty="0" smtClean="0"/>
              <a:t>  66.950.000,00 </a:t>
            </a:r>
            <a:r>
              <a:rPr lang="cs-CZ" sz="1600" dirty="0"/>
              <a:t>Kč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1600" dirty="0"/>
              <a:t>Z toho budou zahrnuté do nového VŘ na obálku budovy	</a:t>
            </a:r>
            <a:r>
              <a:rPr lang="cs-CZ" sz="1600" dirty="0" smtClean="0"/>
              <a:t>  67.600.000,00 </a:t>
            </a:r>
            <a:r>
              <a:rPr lang="cs-CZ" sz="1600" dirty="0"/>
              <a:t>Kč</a:t>
            </a:r>
          </a:p>
        </p:txBody>
      </p:sp>
    </p:spTree>
    <p:extLst>
      <p:ext uri="{BB962C8B-B14F-4D97-AF65-F5344CB8AC3E}">
        <p14:creationId xmlns:p14="http://schemas.microsoft.com/office/powerpoint/2010/main" val="129890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970542E-E4D7-634D-8990-6B8857E3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7067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/>
              <a:t>Posloupnost dalších kroků pro rekonstrukci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B0B27652-A383-9A40-B401-5B1221923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8176"/>
            <a:ext cx="10515600" cy="4768787"/>
          </a:xfrm>
        </p:spPr>
        <p:txBody>
          <a:bodyPr/>
          <a:lstStyle/>
          <a:p>
            <a:r>
              <a:rPr lang="cs-CZ" dirty="0" smtClean="0"/>
              <a:t>Realizace </a:t>
            </a:r>
            <a:r>
              <a:rPr lang="cs-CZ" dirty="0"/>
              <a:t>projektové dokumentace na rekonstrukci </a:t>
            </a:r>
            <a:r>
              <a:rPr lang="cs-CZ" dirty="0" smtClean="0"/>
              <a:t>obálky budovy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Koordinace </a:t>
            </a:r>
            <a:r>
              <a:rPr lang="cs-CZ" dirty="0"/>
              <a:t>obou stavebních činností </a:t>
            </a:r>
            <a:r>
              <a:rPr lang="cs-CZ" dirty="0" smtClean="0"/>
              <a:t>rekonstrukce objektu: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 smtClean="0"/>
              <a:t>Interiéru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 smtClean="0"/>
              <a:t>Exteriéru</a:t>
            </a:r>
          </a:p>
          <a:p>
            <a:pPr marL="457200" lvl="1" indent="0">
              <a:buNone/>
            </a:pPr>
            <a:endParaRPr lang="cs-CZ" dirty="0"/>
          </a:p>
          <a:p>
            <a:r>
              <a:rPr lang="cs-CZ" dirty="0" smtClean="0"/>
              <a:t>Monitoring </a:t>
            </a:r>
            <a:r>
              <a:rPr lang="cs-CZ" dirty="0"/>
              <a:t>dotačních </a:t>
            </a:r>
            <a:r>
              <a:rPr lang="cs-CZ" dirty="0" smtClean="0"/>
              <a:t>příležitostí </a:t>
            </a:r>
            <a:r>
              <a:rPr lang="cs-CZ" dirty="0"/>
              <a:t>na </a:t>
            </a:r>
            <a:r>
              <a:rPr lang="cs-CZ" dirty="0" smtClean="0"/>
              <a:t>rekonstrukci </a:t>
            </a:r>
            <a:r>
              <a:rPr lang="cs-CZ" dirty="0"/>
              <a:t>o</a:t>
            </a:r>
            <a:r>
              <a:rPr lang="cs-CZ" dirty="0" smtClean="0"/>
              <a:t>bálky </a:t>
            </a:r>
            <a:r>
              <a:rPr lang="cs-CZ" dirty="0"/>
              <a:t>budovy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7603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8110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>Fotodokumentace</a:t>
            </a:r>
            <a:endParaRPr lang="cs-CZ" sz="40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2107061" y="6237312"/>
            <a:ext cx="3672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Bourání a čištění instalačních šachet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6245352" y="6237539"/>
            <a:ext cx="398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Realizace nového stoupacího potrubí ZTI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94992" y="1904183"/>
            <a:ext cx="4896544" cy="367240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9957" y="1904183"/>
            <a:ext cx="4896543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82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2513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/>
              <a:t>Fotodokumentace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1315592" y="5598812"/>
            <a:ext cx="4499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Vyzdívání nových hygienických </a:t>
            </a:r>
            <a:r>
              <a:rPr lang="cs-CZ" dirty="0" smtClean="0"/>
              <a:t>jader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6275513" y="5634046"/>
            <a:ext cx="4532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smtClean="0"/>
              <a:t>Nově omítnutý </a:t>
            </a:r>
            <a:r>
              <a:rPr lang="cs-CZ" dirty="0"/>
              <a:t>a vyštukovaný pokoj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(bez výmalby)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89" y="1664208"/>
            <a:ext cx="4425695" cy="372743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r="24421"/>
          <a:stretch/>
        </p:blipFill>
        <p:spPr>
          <a:xfrm rot="5400000">
            <a:off x="6678141" y="1261582"/>
            <a:ext cx="3727439" cy="453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998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279316" cy="932688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/>
              <a:t>Fotodokumentace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37750" y="1066835"/>
            <a:ext cx="3607303" cy="5003228"/>
          </a:xfrm>
        </p:spPr>
      </p:pic>
      <p:sp>
        <p:nvSpPr>
          <p:cNvPr id="5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6393180" y="5516138"/>
            <a:ext cx="5143500" cy="347472"/>
          </a:xfrm>
        </p:spPr>
        <p:txBody>
          <a:bodyPr>
            <a:normAutofit/>
          </a:bodyPr>
          <a:lstStyle/>
          <a:p>
            <a:pPr algn="ctr"/>
            <a:r>
              <a:rPr lang="cs-CZ" sz="1800" dirty="0"/>
              <a:t>Požární obklad PAROC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06008" y="1159002"/>
            <a:ext cx="3607303" cy="4818888"/>
          </a:xfrm>
          <a:prstGeom prst="rect">
            <a:avLst/>
          </a:prstGeom>
        </p:spPr>
      </p:pic>
      <p:sp>
        <p:nvSpPr>
          <p:cNvPr id="7" name="Zástupný symbol pro text 4"/>
          <p:cNvSpPr txBox="1">
            <a:spLocks/>
          </p:cNvSpPr>
          <p:nvPr/>
        </p:nvSpPr>
        <p:spPr>
          <a:xfrm>
            <a:off x="606552" y="5516138"/>
            <a:ext cx="5143500" cy="347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1800" dirty="0" smtClean="0"/>
              <a:t>Požární obklad PAROC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1130223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270172" cy="859536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/>
              <a:t>Fotodokumentace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5319" y="760963"/>
            <a:ext cx="4493721" cy="6044184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990087" y="6190488"/>
            <a:ext cx="6044185" cy="356616"/>
          </a:xfrm>
        </p:spPr>
        <p:txBody>
          <a:bodyPr>
            <a:normAutofit/>
          </a:bodyPr>
          <a:lstStyle/>
          <a:p>
            <a:pPr algn="ctr"/>
            <a:r>
              <a:rPr lang="cs-CZ" sz="1800" dirty="0"/>
              <a:t>Nové obklady sprchových koutů</a:t>
            </a:r>
          </a:p>
        </p:txBody>
      </p:sp>
    </p:spTree>
    <p:extLst>
      <p:ext uri="{BB962C8B-B14F-4D97-AF65-F5344CB8AC3E}">
        <p14:creationId xmlns:p14="http://schemas.microsoft.com/office/powerpoint/2010/main" val="3528499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334180" cy="100584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/>
              <a:t>Fotodokumentace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0031" y="787063"/>
            <a:ext cx="4104297" cy="5879592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072384" y="5990679"/>
            <a:ext cx="5879592" cy="436194"/>
          </a:xfrm>
        </p:spPr>
        <p:txBody>
          <a:bodyPr>
            <a:normAutofit/>
          </a:bodyPr>
          <a:lstStyle/>
          <a:p>
            <a:pPr algn="ctr"/>
            <a:r>
              <a:rPr lang="cs-CZ" sz="1800" dirty="0"/>
              <a:t>Nové podlahové stěrky pod laminátové podlahy</a:t>
            </a:r>
          </a:p>
        </p:txBody>
      </p:sp>
    </p:spTree>
    <p:extLst>
      <p:ext uri="{BB962C8B-B14F-4D97-AF65-F5344CB8AC3E}">
        <p14:creationId xmlns:p14="http://schemas.microsoft.com/office/powerpoint/2010/main" val="3527235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10425620" cy="996696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/>
              <a:t>Fotodokumentace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14217" y="841250"/>
            <a:ext cx="4023357" cy="5650993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227102" y="5943605"/>
            <a:ext cx="5650992" cy="356616"/>
          </a:xfrm>
        </p:spPr>
        <p:txBody>
          <a:bodyPr>
            <a:normAutofit/>
          </a:bodyPr>
          <a:lstStyle/>
          <a:p>
            <a:pPr algn="ctr"/>
            <a:r>
              <a:rPr lang="cs-CZ" sz="1800" dirty="0"/>
              <a:t>Rozvody slaboproudé instalace v 1. PP</a:t>
            </a:r>
          </a:p>
        </p:txBody>
      </p:sp>
    </p:spTree>
    <p:extLst>
      <p:ext uri="{BB962C8B-B14F-4D97-AF65-F5344CB8AC3E}">
        <p14:creationId xmlns:p14="http://schemas.microsoft.com/office/powerpoint/2010/main" val="503202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43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2879</TotalTime>
  <Words>1836</Words>
  <Application>Microsoft Office PowerPoint</Application>
  <PresentationFormat>Širokoúhlá obrazovka</PresentationFormat>
  <Paragraphs>868</Paragraphs>
  <Slides>20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Courier New</vt:lpstr>
      <vt:lpstr>Wingdings</vt:lpstr>
      <vt:lpstr>Motiv Office</vt:lpstr>
      <vt:lpstr>Projekt –  rekonstrukce objektu  SANDRA</vt:lpstr>
      <vt:lpstr>Fotografie objektu</vt:lpstr>
      <vt:lpstr>Příprava projektu - časová posloupnost </vt:lpstr>
      <vt:lpstr>Změnová řízení - objektivní důvody</vt:lpstr>
      <vt:lpstr>Důsledky limitovaného zadání a skutečnosti zjištěné po zahájení stavby</vt:lpstr>
      <vt:lpstr>Seznam provedených posudků a pasportů</vt:lpstr>
      <vt:lpstr>ZMĚNOVÉ LISTY - seznam s vyčíslením</vt:lpstr>
      <vt:lpstr>Prezentace aplikace PowerPoint</vt:lpstr>
      <vt:lpstr>Prezentace aplikace PowerPoint</vt:lpstr>
      <vt:lpstr>Prezentace aplikace PowerPoint</vt:lpstr>
      <vt:lpstr>ZMĚNOVÉ LISTY - přehled limitů a čerpání</vt:lpstr>
      <vt:lpstr>Změnové listy – vyčíslení dle Dodatků SOD</vt:lpstr>
      <vt:lpstr>Posloupnost dalších kroků pro rekonstrukci</vt:lpstr>
      <vt:lpstr>Fotodokumentace</vt:lpstr>
      <vt:lpstr>Fotodokumentace</vt:lpstr>
      <vt:lpstr>Fotodokumentace</vt:lpstr>
      <vt:lpstr>Fotodokumentace</vt:lpstr>
      <vt:lpstr>Fotodokumentace</vt:lpstr>
      <vt:lpstr>Fotodokumentace</vt:lpstr>
      <vt:lpstr>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Rekonstrukce Sandra</dc:title>
  <dc:creator>René Poruba</dc:creator>
  <cp:lastModifiedBy>Jeřábková Hana Ing. (EO) P11</cp:lastModifiedBy>
  <cp:revision>45</cp:revision>
  <dcterms:created xsi:type="dcterms:W3CDTF">2020-09-25T15:02:44Z</dcterms:created>
  <dcterms:modified xsi:type="dcterms:W3CDTF">2020-10-14T14:08:00Z</dcterms:modified>
</cp:coreProperties>
</file>